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62D8-4700-4871-A25E-2B0C11E9E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1679AA-DFDA-4D94-A023-A4E051CA6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EE78B-075B-43C0-B339-E000469A2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C79E0-C92E-4808-834E-99A291B6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B524F-8DB3-47B9-8656-E4E02F04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2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052D4-E3CA-4B62-9052-9FC28405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F9A44-A614-46CE-A133-07897655A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32406-D5D7-4171-91B6-9E7372CF3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FEC56-B9AB-4B21-859D-1994345F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2CF46-3FC0-4147-9A36-B66E8EFF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7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4A5356-A952-4785-9BE0-C311DB3BA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675FA-04C1-43A4-B5C1-900732297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FBE74-9949-4766-A51E-4E41C87C5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E8D14-7F72-4C16-846F-DFFF72024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A9115-B1EE-4D3B-AC94-8C8883D4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6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EDCA-91FF-492F-9F98-8C88074E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5C44C-A579-4615-BDE0-9208C0A11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D1815-86A8-44B4-A96E-316F5F0E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5FF3C-C7F8-473B-941B-7A7EAD06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5B986-D4F8-42E9-873F-17295B5A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0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5BE5F-34DD-4335-BD9E-C6DEAB56F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7D97F-0AB1-4E59-A89A-F3ECED228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4AB58-699E-4FA3-BC29-1A8D63A4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24245-3AA6-4299-B537-0B2BE5C21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C374C-3354-4D55-85C1-D644CFE9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3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361C7-6374-4D9F-A2E1-D879ADBF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8A486-F06A-4841-B27A-6F552EFC4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C5AD7-D55D-4A78-BD79-D6100B847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6632B-18F3-4664-889B-D205D00F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BE284-DE1A-4DA1-AD24-57E020F74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FF091-5F67-4033-914C-09993E7C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4B45D-9670-4C08-BE3E-178DA806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BA283-8E34-40A4-AE4D-1A512D571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7FE70-6453-4274-BD25-9D4A3180A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15A80D-DDFC-4090-A1B1-89BA1F45E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DEE9D-427F-4C91-8410-D3C7FBDC4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EAF615-A459-4163-8871-5F6F5B40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8682A-DD63-42A8-AA14-68CE7618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2194A-C91E-4B8A-9434-E9893A9E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3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762A-EB40-48F4-BBC8-001ACE452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95FB19-8DA3-41EF-BF72-9C5A59A8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BEE2D-60FA-4927-9EA3-060BF7109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FFABF-8BDF-4B4E-8636-C47E9B9D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6C0CA-E321-406C-8DEC-F1489F5A4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7630D0-C282-4497-B0CC-188C40AC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52391-2286-42D9-A058-0E9BBCBE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17CA-6251-46E7-A672-75B430AB3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18769-5302-417A-8ED3-2A918DCA5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DD112-4BEF-43A1-BE78-A6DA6E274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B40D4-340C-44C2-A74B-1EAE6390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DF72C-24E0-42E6-BF17-F71C4A0B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426CE-E86B-4B04-BC1E-4F47F9742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8FB8-21F5-4644-9CC1-ABAD926FA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2A044-3FC9-46C9-9B2B-B30777633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72067-4E7D-472B-8E81-606A2E127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92305-09BC-44A9-BD72-9759E9F3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7F736-2802-43B8-8801-A155AD10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07DBD-78D8-4A66-9AD5-46FE88D98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7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9C6FF3-81B6-49FF-9691-B311F562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ECFE3-8D4B-45A3-A691-AE25147CF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F8324-BA6E-4558-A084-4BF175E6E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549C-02A3-4420-AAC2-90E8E5571B0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2D095-6A6D-4A5E-8115-84F55AF28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05AC2-B091-40BD-874C-37A72A888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253E-4D3A-49C0-A33C-FE10CD04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1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07334"/>
              </p:ext>
            </p:extLst>
          </p:nvPr>
        </p:nvGraphicFramePr>
        <p:xfrm>
          <a:off x="467360" y="426720"/>
          <a:ext cx="112318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54A9D4-E4BC-422F-8C69-2454F97FB046}"/>
              </a:ext>
            </a:extLst>
          </p:cNvPr>
          <p:cNvSpPr txBox="1"/>
          <p:nvPr/>
        </p:nvSpPr>
        <p:spPr>
          <a:xfrm>
            <a:off x="467360" y="3609474"/>
            <a:ext cx="6462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example set of raw personality test data scores…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6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45132"/>
              </p:ext>
            </p:extLst>
          </p:nvPr>
        </p:nvGraphicFramePr>
        <p:xfrm>
          <a:off x="467360" y="426720"/>
          <a:ext cx="1123187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69259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56DCD2E-23D6-48FC-BC68-974A0CFE8F13}"/>
              </a:ext>
            </a:extLst>
          </p:cNvPr>
          <p:cNvCxnSpPr>
            <a:cxnSpLocks/>
          </p:cNvCxnSpPr>
          <p:nvPr/>
        </p:nvCxnSpPr>
        <p:spPr>
          <a:xfrm>
            <a:off x="278357" y="540155"/>
            <a:ext cx="383093" cy="4184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AB9C90-52DD-44BE-AA5E-D964C4FC5671}"/>
                  </a:ext>
                </a:extLst>
              </p:cNvPr>
              <p:cNvSpPr txBox="1"/>
              <p:nvPr/>
            </p:nvSpPr>
            <p:spPr>
              <a:xfrm>
                <a:off x="-62178" y="202047"/>
                <a:ext cx="4540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AB9C90-52DD-44BE-AA5E-D964C4FC5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178" y="202047"/>
                <a:ext cx="45404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270FE69-295F-4E74-8B38-42C630CEC25C}"/>
              </a:ext>
            </a:extLst>
          </p:cNvPr>
          <p:cNvSpPr txBox="1"/>
          <p:nvPr/>
        </p:nvSpPr>
        <p:spPr>
          <a:xfrm>
            <a:off x="825763" y="4221298"/>
            <a:ext cx="460449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How can we get the 4</a:t>
            </a:r>
            <a:r>
              <a:rPr lang="en-US" sz="2800" baseline="30000" dirty="0">
                <a:solidFill>
                  <a:schemeClr val="accent1"/>
                </a:solidFill>
              </a:rPr>
              <a:t>th</a:t>
            </a:r>
            <a:r>
              <a:rPr lang="en-US" sz="2800" dirty="0">
                <a:solidFill>
                  <a:schemeClr val="accent1"/>
                </a:solidFill>
              </a:rPr>
              <a:t> line of numbers from the 2</a:t>
            </a:r>
            <a:r>
              <a:rPr lang="en-US" sz="2800" baseline="30000" dirty="0">
                <a:solidFill>
                  <a:schemeClr val="accent1"/>
                </a:solidFill>
              </a:rPr>
              <a:t>nd</a:t>
            </a:r>
            <a:r>
              <a:rPr lang="en-US" sz="2800" dirty="0">
                <a:solidFill>
                  <a:schemeClr val="accent1"/>
                </a:solidFill>
              </a:rPr>
              <a:t>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Notice the 3</a:t>
            </a:r>
            <a:r>
              <a:rPr lang="en-US" sz="2800" baseline="30000" dirty="0">
                <a:solidFill>
                  <a:schemeClr val="accent1"/>
                </a:solidFill>
              </a:rPr>
              <a:t>rd</a:t>
            </a:r>
            <a:r>
              <a:rPr lang="en-US" sz="2800" dirty="0">
                <a:solidFill>
                  <a:schemeClr val="accent1"/>
                </a:solidFill>
              </a:rPr>
              <a:t>, 5</a:t>
            </a:r>
            <a:r>
              <a:rPr lang="en-US" sz="2800" baseline="30000" dirty="0">
                <a:solidFill>
                  <a:schemeClr val="accent1"/>
                </a:solidFill>
              </a:rPr>
              <a:t>th</a:t>
            </a:r>
            <a:r>
              <a:rPr lang="en-US" sz="2800" dirty="0">
                <a:solidFill>
                  <a:schemeClr val="accent1"/>
                </a:solidFill>
              </a:rPr>
              <a:t>, and 7</a:t>
            </a:r>
            <a:r>
              <a:rPr lang="en-US" sz="2800" baseline="30000" dirty="0">
                <a:solidFill>
                  <a:schemeClr val="accent1"/>
                </a:solidFill>
              </a:rPr>
              <a:t>th</a:t>
            </a:r>
            <a:r>
              <a:rPr lang="en-US" sz="2800" dirty="0">
                <a:solidFill>
                  <a:schemeClr val="accent1"/>
                </a:solidFill>
              </a:rPr>
              <a:t> columns...divide by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…so close!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20C09DB-8881-48EA-95D9-CD75200B9174}"/>
                  </a:ext>
                </a:extLst>
              </p:cNvPr>
              <p:cNvSpPr/>
              <p:nvPr/>
            </p:nvSpPr>
            <p:spPr>
              <a:xfrm>
                <a:off x="4252621" y="1785085"/>
                <a:ext cx="10791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b="1" i="1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20C09DB-8881-48EA-95D9-CD75200B9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21" y="1785085"/>
                <a:ext cx="10791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356507DA-61AC-4604-8C76-7FB9CB4D292A}"/>
              </a:ext>
            </a:extLst>
          </p:cNvPr>
          <p:cNvSpPr txBox="1"/>
          <p:nvPr/>
        </p:nvSpPr>
        <p:spPr>
          <a:xfrm>
            <a:off x="5947454" y="4221297"/>
            <a:ext cx="44283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…but doesn’t work for the other columns </a:t>
            </a:r>
            <a:r>
              <a:rPr lang="en-US" sz="2800" dirty="0">
                <a:solidFill>
                  <a:schemeClr val="accent1"/>
                </a:solidFill>
                <a:sym typeface="Wingdings" panose="05000000000000000000" pitchFamily="2" charset="2"/>
              </a:rPr>
              <a:t></a:t>
            </a:r>
            <a:endParaRPr lang="en-US" sz="2800" dirty="0">
              <a:solidFill>
                <a:schemeClr val="accent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What if we added 1 to the 2</a:t>
            </a:r>
            <a:r>
              <a:rPr lang="en-US" sz="2800" baseline="30000" dirty="0">
                <a:solidFill>
                  <a:schemeClr val="accent1"/>
                </a:solidFill>
              </a:rPr>
              <a:t>nd</a:t>
            </a:r>
            <a:r>
              <a:rPr lang="en-US" sz="2800" dirty="0">
                <a:solidFill>
                  <a:schemeClr val="accent1"/>
                </a:solidFill>
              </a:rPr>
              <a:t> 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Yes!  We have it!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BC08C90-C6AB-4BF2-B6D3-814965444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35111"/>
              </p:ext>
            </p:extLst>
          </p:nvPr>
        </p:nvGraphicFramePr>
        <p:xfrm>
          <a:off x="470918" y="1779240"/>
          <a:ext cx="374395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381742690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2908930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86944160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42825613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731563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09326944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97528399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9479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48F5CB6-4107-4AAB-8DB9-5F51A9608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05339"/>
              </p:ext>
            </p:extLst>
          </p:nvPr>
        </p:nvGraphicFramePr>
        <p:xfrm>
          <a:off x="467360" y="3155036"/>
          <a:ext cx="374395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158322539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0093721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4881765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32650035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56838566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0291178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4978688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/>
                          </a:solidFill>
                          <a:highlight>
                            <a:srgbClr val="FFFF00"/>
                          </a:highlight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9482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3612C0C4-BEE8-4520-B0D1-A6482B6E5868}"/>
              </a:ext>
            </a:extLst>
          </p:cNvPr>
          <p:cNvGrpSpPr/>
          <p:nvPr/>
        </p:nvGrpSpPr>
        <p:grpSpPr>
          <a:xfrm rot="10800000">
            <a:off x="360503" y="1886632"/>
            <a:ext cx="528320" cy="1542368"/>
            <a:chOff x="1645920" y="3830320"/>
            <a:chExt cx="528320" cy="1554480"/>
          </a:xfrm>
        </p:grpSpPr>
        <p:sp>
          <p:nvSpPr>
            <p:cNvPr id="2" name="Arc 1">
              <a:extLst>
                <a:ext uri="{FF2B5EF4-FFF2-40B4-BE49-F238E27FC236}">
                  <a16:creationId xmlns:a16="http://schemas.microsoft.com/office/drawing/2014/main" id="{6A83AA34-3D13-4B26-B8D7-4975715AA08E}"/>
                </a:ext>
              </a:extLst>
            </p:cNvPr>
            <p:cNvSpPr/>
            <p:nvPr/>
          </p:nvSpPr>
          <p:spPr>
            <a:xfrm>
              <a:off x="1645920" y="3921760"/>
              <a:ext cx="528320" cy="1463040"/>
            </a:xfrm>
            <a:prstGeom prst="arc">
              <a:avLst/>
            </a:prstGeom>
            <a:ln>
              <a:solidFill>
                <a:schemeClr val="accent1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290010A6-AB16-4C27-B861-802C0AD40B0D}"/>
                </a:ext>
              </a:extLst>
            </p:cNvPr>
            <p:cNvSpPr/>
            <p:nvPr/>
          </p:nvSpPr>
          <p:spPr>
            <a:xfrm flipV="1">
              <a:off x="1645920" y="3830320"/>
              <a:ext cx="528320" cy="1463040"/>
            </a:xfrm>
            <a:prstGeom prst="arc">
              <a:avLst/>
            </a:prstGeom>
            <a:ln>
              <a:solidFill>
                <a:schemeClr val="accent1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7D6A0F78-B0C5-4A1D-AEEB-503695150718}"/>
              </a:ext>
            </a:extLst>
          </p:cNvPr>
          <p:cNvSpPr/>
          <p:nvPr/>
        </p:nvSpPr>
        <p:spPr>
          <a:xfrm>
            <a:off x="7520248" y="5592715"/>
            <a:ext cx="2875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1"/>
                </a:solidFill>
              </a:rPr>
              <a:t>then divided by 2?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E4BEEF-A1BA-4B2A-947C-72C512649238}"/>
                  </a:ext>
                </a:extLst>
              </p:cNvPr>
              <p:cNvSpPr/>
              <p:nvPr/>
            </p:nvSpPr>
            <p:spPr>
              <a:xfrm>
                <a:off x="4586601" y="3345326"/>
                <a:ext cx="2440752" cy="578882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) / 2</a:t>
                </a:r>
              </a:p>
            </p:txBody>
          </p:sp>
        </mc:Choice>
        <mc:Fallback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E4BEEF-A1BA-4B2A-947C-72C5126492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601" y="3345326"/>
                <a:ext cx="2440752" cy="578882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81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041191"/>
              </p:ext>
            </p:extLst>
          </p:nvPr>
        </p:nvGraphicFramePr>
        <p:xfrm>
          <a:off x="467360" y="426720"/>
          <a:ext cx="112318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050AA12-352A-4864-9EA8-E9211E1591EA}"/>
              </a:ext>
            </a:extLst>
          </p:cNvPr>
          <p:cNvSpPr txBox="1"/>
          <p:nvPr/>
        </p:nvSpPr>
        <p:spPr>
          <a:xfrm>
            <a:off x="467360" y="3609474"/>
            <a:ext cx="6462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example set of raw personality test data scores…</a:t>
            </a:r>
          </a:p>
          <a:p>
            <a:r>
              <a:rPr lang="en-US" dirty="0"/>
              <a:t>…index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1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443378"/>
              </p:ext>
            </p:extLst>
          </p:nvPr>
        </p:nvGraphicFramePr>
        <p:xfrm>
          <a:off x="467360" y="426720"/>
          <a:ext cx="112318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03DB2BE-4A20-4E71-841A-AD5BDC585460}"/>
              </a:ext>
            </a:extLst>
          </p:cNvPr>
          <p:cNvSpPr txBox="1"/>
          <p:nvPr/>
        </p:nvSpPr>
        <p:spPr>
          <a:xfrm>
            <a:off x="467360" y="3609474"/>
            <a:ext cx="6462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example set of raw personality test data scores…</a:t>
            </a:r>
          </a:p>
          <a:p>
            <a:r>
              <a:rPr lang="en-US" dirty="0"/>
              <a:t>…index them</a:t>
            </a:r>
          </a:p>
          <a:p>
            <a:r>
              <a:rPr lang="en-US" dirty="0"/>
              <a:t>…group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0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28177"/>
              </p:ext>
            </p:extLst>
          </p:nvPr>
        </p:nvGraphicFramePr>
        <p:xfrm>
          <a:off x="467360" y="426720"/>
          <a:ext cx="112318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421A39E-5BBB-4517-850B-9CEE3E7AAAB4}"/>
              </a:ext>
            </a:extLst>
          </p:cNvPr>
          <p:cNvSpPr txBox="1"/>
          <p:nvPr/>
        </p:nvSpPr>
        <p:spPr>
          <a:xfrm>
            <a:off x="467360" y="3609474"/>
            <a:ext cx="64628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example set of raw personality test data scores…</a:t>
            </a:r>
          </a:p>
          <a:p>
            <a:r>
              <a:rPr lang="en-US" dirty="0"/>
              <a:t>…index them</a:t>
            </a:r>
          </a:p>
          <a:p>
            <a:r>
              <a:rPr lang="en-US" dirty="0"/>
              <a:t>…group them</a:t>
            </a:r>
          </a:p>
          <a:p>
            <a:r>
              <a:rPr lang="en-US" dirty="0"/>
              <a:t>…index within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5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59126"/>
              </p:ext>
            </p:extLst>
          </p:nvPr>
        </p:nvGraphicFramePr>
        <p:xfrm>
          <a:off x="467360" y="426720"/>
          <a:ext cx="112318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6EFFEA8-4B8F-49E4-B047-28BB562D22E8}"/>
              </a:ext>
            </a:extLst>
          </p:cNvPr>
          <p:cNvSpPr txBox="1"/>
          <p:nvPr/>
        </p:nvSpPr>
        <p:spPr>
          <a:xfrm>
            <a:off x="467360" y="3609474"/>
            <a:ext cx="64628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example set of raw personality test data scores…</a:t>
            </a:r>
          </a:p>
          <a:p>
            <a:r>
              <a:rPr lang="en-US" dirty="0"/>
              <a:t>…index them</a:t>
            </a:r>
          </a:p>
          <a:p>
            <a:r>
              <a:rPr lang="en-US" dirty="0"/>
              <a:t>…group them</a:t>
            </a:r>
          </a:p>
          <a:p>
            <a:r>
              <a:rPr lang="en-US" dirty="0"/>
              <a:t>…index within group</a:t>
            </a:r>
          </a:p>
          <a:p>
            <a:r>
              <a:rPr lang="en-US" dirty="0"/>
              <a:t>…with personality codes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9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/>
        </p:nvGraphicFramePr>
        <p:xfrm>
          <a:off x="467360" y="426720"/>
          <a:ext cx="112318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55B63FE-6B77-4858-B399-3E7CDC7A325C}"/>
              </a:ext>
            </a:extLst>
          </p:cNvPr>
          <p:cNvSpPr txBox="1"/>
          <p:nvPr/>
        </p:nvSpPr>
        <p:spPr>
          <a:xfrm>
            <a:off x="467360" y="3609474"/>
            <a:ext cx="6462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example set of raw personality test data scores…</a:t>
            </a:r>
          </a:p>
          <a:p>
            <a:r>
              <a:rPr lang="en-US" dirty="0"/>
              <a:t>…index them</a:t>
            </a:r>
          </a:p>
          <a:p>
            <a:r>
              <a:rPr lang="en-US" dirty="0"/>
              <a:t>…group them</a:t>
            </a:r>
          </a:p>
          <a:p>
            <a:r>
              <a:rPr lang="en-US" dirty="0"/>
              <a:t>…index within group</a:t>
            </a:r>
          </a:p>
          <a:p>
            <a:r>
              <a:rPr lang="en-US" dirty="0"/>
              <a:t>…with personality codes</a:t>
            </a:r>
          </a:p>
          <a:p>
            <a:r>
              <a:rPr lang="en-US" dirty="0"/>
              <a:t>…now index the personality codes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6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/>
        </p:nvGraphicFramePr>
        <p:xfrm>
          <a:off x="467360" y="426720"/>
          <a:ext cx="112318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55B63FE-6B77-4858-B399-3E7CDC7A325C}"/>
              </a:ext>
            </a:extLst>
          </p:cNvPr>
          <p:cNvSpPr txBox="1"/>
          <p:nvPr/>
        </p:nvSpPr>
        <p:spPr>
          <a:xfrm>
            <a:off x="467360" y="3609474"/>
            <a:ext cx="64628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example set of raw personality test data scores…</a:t>
            </a:r>
          </a:p>
          <a:p>
            <a:r>
              <a:rPr lang="en-US" dirty="0"/>
              <a:t>…index them</a:t>
            </a:r>
          </a:p>
          <a:p>
            <a:r>
              <a:rPr lang="en-US" dirty="0"/>
              <a:t>…group them</a:t>
            </a:r>
          </a:p>
          <a:p>
            <a:r>
              <a:rPr lang="en-US" dirty="0"/>
              <a:t>…index within group</a:t>
            </a:r>
          </a:p>
          <a:p>
            <a:r>
              <a:rPr lang="en-US" dirty="0"/>
              <a:t>…with personality codes</a:t>
            </a:r>
          </a:p>
          <a:p>
            <a:r>
              <a:rPr lang="en-US" dirty="0"/>
              <a:t>…now index the personality codes</a:t>
            </a:r>
          </a:p>
          <a:p>
            <a:endParaRPr lang="en-US" dirty="0"/>
          </a:p>
          <a:p>
            <a:r>
              <a:rPr lang="en-US" dirty="0"/>
              <a:t>We want to start with the raw test score data…</a:t>
            </a:r>
          </a:p>
          <a:p>
            <a:r>
              <a:rPr lang="en-US" dirty="0"/>
              <a:t>…and end with the personality code index for each letter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6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91535"/>
              </p:ext>
            </p:extLst>
          </p:nvPr>
        </p:nvGraphicFramePr>
        <p:xfrm>
          <a:off x="467360" y="426720"/>
          <a:ext cx="112318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F77C1432-3F0E-4C5D-9AFE-62A6DFE00DE4}"/>
              </a:ext>
            </a:extLst>
          </p:cNvPr>
          <p:cNvGrpSpPr/>
          <p:nvPr/>
        </p:nvGrpSpPr>
        <p:grpSpPr>
          <a:xfrm rot="10800000">
            <a:off x="397291" y="975360"/>
            <a:ext cx="528320" cy="491709"/>
            <a:chOff x="1645920" y="3830320"/>
            <a:chExt cx="528320" cy="1554480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90B37652-9611-4979-B2E1-9D6808823AA0}"/>
                </a:ext>
              </a:extLst>
            </p:cNvPr>
            <p:cNvSpPr/>
            <p:nvPr/>
          </p:nvSpPr>
          <p:spPr>
            <a:xfrm>
              <a:off x="1645920" y="3921760"/>
              <a:ext cx="528320" cy="1463040"/>
            </a:xfrm>
            <a:prstGeom prst="arc">
              <a:avLst/>
            </a:prstGeom>
            <a:ln>
              <a:solidFill>
                <a:srgbClr val="FF0000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82371691-886F-42AC-99DD-8278EAAB6F60}"/>
                </a:ext>
              </a:extLst>
            </p:cNvPr>
            <p:cNvSpPr/>
            <p:nvPr/>
          </p:nvSpPr>
          <p:spPr>
            <a:xfrm flipV="1">
              <a:off x="1645920" y="3830320"/>
              <a:ext cx="528320" cy="1463040"/>
            </a:xfrm>
            <a:prstGeom prst="arc">
              <a:avLst/>
            </a:prstGeom>
            <a:ln>
              <a:solidFill>
                <a:srgbClr val="FF0000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78F91AC-D8AD-403B-B546-B58D8F5C8813}"/>
              </a:ext>
            </a:extLst>
          </p:cNvPr>
          <p:cNvSpPr txBox="1"/>
          <p:nvPr/>
        </p:nvSpPr>
        <p:spPr>
          <a:xfrm>
            <a:off x="51334" y="945142"/>
            <a:ext cx="454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55AFA8-1B55-4403-B2EC-19D451E128CD}"/>
                  </a:ext>
                </a:extLst>
              </p:cNvPr>
              <p:cNvSpPr txBox="1"/>
              <p:nvPr/>
            </p:nvSpPr>
            <p:spPr>
              <a:xfrm>
                <a:off x="1026510" y="3753624"/>
                <a:ext cx="8743132" cy="1963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FF0000"/>
                    </a:solidFill>
                  </a:rPr>
                  <a:t>How can we get the 2</a:t>
                </a:r>
                <a:r>
                  <a:rPr lang="en-US" sz="2800" baseline="30000" dirty="0">
                    <a:solidFill>
                      <a:srgbClr val="FF0000"/>
                    </a:solidFill>
                  </a:rPr>
                  <a:t>nd</a:t>
                </a:r>
                <a:r>
                  <a:rPr lang="en-US" sz="2800" dirty="0">
                    <a:solidFill>
                      <a:srgbClr val="FF0000"/>
                    </a:solidFill>
                  </a:rPr>
                  <a:t> line of numbers from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?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FF0000"/>
                    </a:solidFill>
                  </a:rPr>
                  <a:t>Notice the cyclic, repeating pattern in the 2</a:t>
                </a:r>
                <a:r>
                  <a:rPr lang="en-US" sz="2800" baseline="30000" dirty="0">
                    <a:solidFill>
                      <a:srgbClr val="FF0000"/>
                    </a:solidFill>
                  </a:rPr>
                  <a:t>nd</a:t>
                </a:r>
                <a:r>
                  <a:rPr lang="en-US" sz="2800" dirty="0">
                    <a:solidFill>
                      <a:srgbClr val="FF0000"/>
                    </a:solidFill>
                  </a:rPr>
                  <a:t> line.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FF0000"/>
                    </a:solidFill>
                  </a:rPr>
                  <a:t>The 2</a:t>
                </a:r>
                <a:r>
                  <a:rPr lang="en-US" sz="2800" baseline="30000" dirty="0">
                    <a:solidFill>
                      <a:srgbClr val="FF0000"/>
                    </a:solidFill>
                  </a:rPr>
                  <a:t>nd</a:t>
                </a:r>
                <a:r>
                  <a:rPr lang="en-US" sz="2800" dirty="0">
                    <a:solidFill>
                      <a:srgbClr val="FF0000"/>
                    </a:solidFill>
                  </a:rPr>
                  <a:t> line is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55AFA8-1B55-4403-B2EC-19D451E12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510" y="3753624"/>
                <a:ext cx="8743132" cy="1963423"/>
              </a:xfrm>
              <a:prstGeom prst="rect">
                <a:avLst/>
              </a:prstGeom>
              <a:blipFill>
                <a:blip r:embed="rId2"/>
                <a:stretch>
                  <a:fillRect l="-1254" b="-8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56DCD2E-23D6-48FC-BC68-974A0CFE8F13}"/>
              </a:ext>
            </a:extLst>
          </p:cNvPr>
          <p:cNvCxnSpPr>
            <a:cxnSpLocks/>
          </p:cNvCxnSpPr>
          <p:nvPr/>
        </p:nvCxnSpPr>
        <p:spPr>
          <a:xfrm>
            <a:off x="278357" y="540155"/>
            <a:ext cx="383093" cy="4184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AB9C90-52DD-44BE-AA5E-D964C4FC5671}"/>
                  </a:ext>
                </a:extLst>
              </p:cNvPr>
              <p:cNvSpPr txBox="1"/>
              <p:nvPr/>
            </p:nvSpPr>
            <p:spPr>
              <a:xfrm>
                <a:off x="-62178" y="202047"/>
                <a:ext cx="4540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AB9C90-52DD-44BE-AA5E-D964C4FC5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178" y="202047"/>
                <a:ext cx="45404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46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DF606-08A3-454E-8194-4DE0AB2A5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74063"/>
              </p:ext>
            </p:extLst>
          </p:nvPr>
        </p:nvGraphicFramePr>
        <p:xfrm>
          <a:off x="467360" y="426720"/>
          <a:ext cx="1123187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851">
                  <a:extLst>
                    <a:ext uri="{9D8B030D-6E8A-4147-A177-3AD203B41FA5}">
                      <a16:colId xmlns:a16="http://schemas.microsoft.com/office/drawing/2014/main" val="79814125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0660764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46098840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135340679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2910516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4864461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69616182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63621754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45638829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27303651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61981997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83068535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705719371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769719172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387225117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5335234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427390636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541005188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37002576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1107052544"/>
                    </a:ext>
                  </a:extLst>
                </a:gridCol>
                <a:gridCol w="534851">
                  <a:extLst>
                    <a:ext uri="{9D8B030D-6E8A-4147-A177-3AD203B41FA5}">
                      <a16:colId xmlns:a16="http://schemas.microsoft.com/office/drawing/2014/main" val="283628261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444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57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037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991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498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46907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869259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56DCD2E-23D6-48FC-BC68-974A0CFE8F13}"/>
              </a:ext>
            </a:extLst>
          </p:cNvPr>
          <p:cNvCxnSpPr>
            <a:cxnSpLocks/>
          </p:cNvCxnSpPr>
          <p:nvPr/>
        </p:nvCxnSpPr>
        <p:spPr>
          <a:xfrm>
            <a:off x="278357" y="540155"/>
            <a:ext cx="383093" cy="4184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AB9C90-52DD-44BE-AA5E-D964C4FC5671}"/>
                  </a:ext>
                </a:extLst>
              </p:cNvPr>
              <p:cNvSpPr txBox="1"/>
              <p:nvPr/>
            </p:nvSpPr>
            <p:spPr>
              <a:xfrm>
                <a:off x="-62178" y="202047"/>
                <a:ext cx="4540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US" sz="3200" b="1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AB9C90-52DD-44BE-AA5E-D964C4FC5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178" y="202047"/>
                <a:ext cx="45404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270FE69-295F-4E74-8B38-42C630CEC25C}"/>
              </a:ext>
            </a:extLst>
          </p:cNvPr>
          <p:cNvSpPr txBox="1"/>
          <p:nvPr/>
        </p:nvSpPr>
        <p:spPr>
          <a:xfrm>
            <a:off x="825763" y="4221298"/>
            <a:ext cx="46606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How can we get the 4</a:t>
            </a:r>
            <a:r>
              <a:rPr lang="en-US" sz="2800" baseline="30000" dirty="0">
                <a:solidFill>
                  <a:schemeClr val="accent1"/>
                </a:solidFill>
              </a:rPr>
              <a:t>th</a:t>
            </a:r>
            <a:r>
              <a:rPr lang="en-US" sz="2800" dirty="0">
                <a:solidFill>
                  <a:schemeClr val="accent1"/>
                </a:solidFill>
              </a:rPr>
              <a:t> line of numbers from the 2</a:t>
            </a:r>
            <a:r>
              <a:rPr lang="en-US" sz="2800" baseline="30000" dirty="0">
                <a:solidFill>
                  <a:schemeClr val="accent1"/>
                </a:solidFill>
              </a:rPr>
              <a:t>nd</a:t>
            </a:r>
            <a:r>
              <a:rPr lang="en-US" sz="2800" dirty="0">
                <a:solidFill>
                  <a:schemeClr val="accent1"/>
                </a:solidFill>
              </a:rPr>
              <a:t>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Notice the 3</a:t>
            </a:r>
            <a:r>
              <a:rPr lang="en-US" sz="2800" baseline="30000" dirty="0">
                <a:solidFill>
                  <a:schemeClr val="accent1"/>
                </a:solidFill>
              </a:rPr>
              <a:t>rd</a:t>
            </a:r>
            <a:r>
              <a:rPr lang="en-US" sz="2800" dirty="0">
                <a:solidFill>
                  <a:schemeClr val="accent1"/>
                </a:solidFill>
              </a:rPr>
              <a:t>, 5</a:t>
            </a:r>
            <a:r>
              <a:rPr lang="en-US" sz="2800" baseline="30000" dirty="0">
                <a:solidFill>
                  <a:schemeClr val="accent1"/>
                </a:solidFill>
              </a:rPr>
              <a:t>th</a:t>
            </a:r>
            <a:r>
              <a:rPr lang="en-US" sz="2800" dirty="0">
                <a:solidFill>
                  <a:schemeClr val="accent1"/>
                </a:solidFill>
              </a:rPr>
              <a:t>, and 7</a:t>
            </a:r>
            <a:r>
              <a:rPr lang="en-US" sz="2800" baseline="30000" dirty="0">
                <a:solidFill>
                  <a:schemeClr val="accent1"/>
                </a:solidFill>
              </a:rPr>
              <a:t>th</a:t>
            </a:r>
            <a:r>
              <a:rPr lang="en-US" sz="2800" dirty="0">
                <a:solidFill>
                  <a:schemeClr val="accent1"/>
                </a:solidFill>
              </a:rPr>
              <a:t> columns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…so close!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20C09DB-8881-48EA-95D9-CD75200B9174}"/>
                  </a:ext>
                </a:extLst>
              </p:cNvPr>
              <p:cNvSpPr/>
              <p:nvPr/>
            </p:nvSpPr>
            <p:spPr>
              <a:xfrm>
                <a:off x="-4117" y="1343060"/>
                <a:ext cx="6655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20C09DB-8881-48EA-95D9-CD75200B9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17" y="1343060"/>
                <a:ext cx="66556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356507DA-61AC-4604-8C76-7FB9CB4D292A}"/>
              </a:ext>
            </a:extLst>
          </p:cNvPr>
          <p:cNvSpPr txBox="1"/>
          <p:nvPr/>
        </p:nvSpPr>
        <p:spPr>
          <a:xfrm>
            <a:off x="5947454" y="4221297"/>
            <a:ext cx="4784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…but doesn’t work for the other columns </a:t>
            </a:r>
            <a:r>
              <a:rPr lang="en-US" sz="2800" dirty="0">
                <a:solidFill>
                  <a:schemeClr val="accent1"/>
                </a:solidFill>
                <a:sym typeface="Wingdings" panose="05000000000000000000" pitchFamily="2" charset="2"/>
              </a:rPr>
              <a:t>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496D0EF-1ADF-47A2-81D8-A286BAB65874}"/>
              </a:ext>
            </a:extLst>
          </p:cNvPr>
          <p:cNvSpPr/>
          <p:nvPr/>
        </p:nvSpPr>
        <p:spPr>
          <a:xfrm rot="2427285">
            <a:off x="131386" y="1110182"/>
            <a:ext cx="601579" cy="212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D8F49AD-115A-443C-B3E6-880931BD077D}"/>
              </a:ext>
            </a:extLst>
          </p:cNvPr>
          <p:cNvSpPr/>
          <p:nvPr/>
        </p:nvSpPr>
        <p:spPr>
          <a:xfrm>
            <a:off x="9091" y="2812827"/>
            <a:ext cx="601579" cy="212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8FFFAA5-3843-408F-A0A1-24CBE5D07FF2}"/>
              </a:ext>
            </a:extLst>
          </p:cNvPr>
          <p:cNvSpPr/>
          <p:nvPr/>
        </p:nvSpPr>
        <p:spPr>
          <a:xfrm rot="16200000">
            <a:off x="1509031" y="3737492"/>
            <a:ext cx="601579" cy="212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CDCA621-4504-4039-86A9-F2D7DFD336CD}"/>
              </a:ext>
            </a:extLst>
          </p:cNvPr>
          <p:cNvSpPr/>
          <p:nvPr/>
        </p:nvSpPr>
        <p:spPr>
          <a:xfrm rot="16200000">
            <a:off x="2567813" y="3737491"/>
            <a:ext cx="601579" cy="212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75292312-E7CF-4A1C-8204-26764F7C113E}"/>
              </a:ext>
            </a:extLst>
          </p:cNvPr>
          <p:cNvSpPr/>
          <p:nvPr/>
        </p:nvSpPr>
        <p:spPr>
          <a:xfrm rot="16200000">
            <a:off x="3706807" y="3737490"/>
            <a:ext cx="601579" cy="2127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BEE5A4-2F67-4196-806C-F026E7B33808}"/>
              </a:ext>
            </a:extLst>
          </p:cNvPr>
          <p:cNvSpPr/>
          <p:nvPr/>
        </p:nvSpPr>
        <p:spPr>
          <a:xfrm>
            <a:off x="2495827" y="5586481"/>
            <a:ext cx="2036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...divide by 2</a:t>
            </a:r>
            <a:endParaRPr lang="en-US" sz="28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166E73-A7B6-442F-9A65-C78CADFDEE2D}"/>
              </a:ext>
            </a:extLst>
          </p:cNvPr>
          <p:cNvGrpSpPr/>
          <p:nvPr/>
        </p:nvGrpSpPr>
        <p:grpSpPr>
          <a:xfrm rot="10800000">
            <a:off x="1439283" y="1421349"/>
            <a:ext cx="528320" cy="1604191"/>
            <a:chOff x="1645920" y="3830320"/>
            <a:chExt cx="528320" cy="155448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36BB4FFE-4B8B-4E41-8517-D0AB9119BA56}"/>
                </a:ext>
              </a:extLst>
            </p:cNvPr>
            <p:cNvSpPr/>
            <p:nvPr/>
          </p:nvSpPr>
          <p:spPr>
            <a:xfrm>
              <a:off x="1645920" y="3921760"/>
              <a:ext cx="528320" cy="1463040"/>
            </a:xfrm>
            <a:prstGeom prst="arc">
              <a:avLst/>
            </a:prstGeom>
            <a:ln>
              <a:solidFill>
                <a:schemeClr val="accent1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D589B64C-D342-42EC-8CE2-C226210FAD25}"/>
                </a:ext>
              </a:extLst>
            </p:cNvPr>
            <p:cNvSpPr/>
            <p:nvPr/>
          </p:nvSpPr>
          <p:spPr>
            <a:xfrm flipV="1">
              <a:off x="1645920" y="3830320"/>
              <a:ext cx="528320" cy="1463040"/>
            </a:xfrm>
            <a:prstGeom prst="arc">
              <a:avLst/>
            </a:prstGeom>
            <a:ln>
              <a:solidFill>
                <a:schemeClr val="accent1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8675116-4F43-4556-A1DC-08A3C6F8C8AE}"/>
              </a:ext>
            </a:extLst>
          </p:cNvPr>
          <p:cNvGrpSpPr/>
          <p:nvPr/>
        </p:nvGrpSpPr>
        <p:grpSpPr>
          <a:xfrm rot="10800000">
            <a:off x="2489296" y="1421349"/>
            <a:ext cx="528320" cy="1604190"/>
            <a:chOff x="1645920" y="3830320"/>
            <a:chExt cx="528320" cy="1554480"/>
          </a:xfrm>
        </p:grpSpPr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1E0511D1-A4A2-4A5E-88BD-5FDD684F66D9}"/>
                </a:ext>
              </a:extLst>
            </p:cNvPr>
            <p:cNvSpPr/>
            <p:nvPr/>
          </p:nvSpPr>
          <p:spPr>
            <a:xfrm>
              <a:off x="1645920" y="3921760"/>
              <a:ext cx="528320" cy="1463040"/>
            </a:xfrm>
            <a:prstGeom prst="arc">
              <a:avLst/>
            </a:prstGeom>
            <a:ln>
              <a:solidFill>
                <a:schemeClr val="accent1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1A809ED3-BB13-4F90-8668-437EED9E9B5D}"/>
                </a:ext>
              </a:extLst>
            </p:cNvPr>
            <p:cNvSpPr/>
            <p:nvPr/>
          </p:nvSpPr>
          <p:spPr>
            <a:xfrm flipV="1">
              <a:off x="1645920" y="3830320"/>
              <a:ext cx="528320" cy="1463040"/>
            </a:xfrm>
            <a:prstGeom prst="arc">
              <a:avLst/>
            </a:prstGeom>
            <a:ln>
              <a:solidFill>
                <a:schemeClr val="accent1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2B12085-C7D3-4A96-9A2B-692F3514CB6C}"/>
              </a:ext>
            </a:extLst>
          </p:cNvPr>
          <p:cNvGrpSpPr/>
          <p:nvPr/>
        </p:nvGrpSpPr>
        <p:grpSpPr>
          <a:xfrm rot="10800000">
            <a:off x="3555351" y="1421349"/>
            <a:ext cx="528320" cy="1617495"/>
            <a:chOff x="1645920" y="3830320"/>
            <a:chExt cx="528320" cy="1554480"/>
          </a:xfrm>
        </p:grpSpPr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3EDC1465-0785-43C1-8F82-D9B9808C1CF9}"/>
                </a:ext>
              </a:extLst>
            </p:cNvPr>
            <p:cNvSpPr/>
            <p:nvPr/>
          </p:nvSpPr>
          <p:spPr>
            <a:xfrm>
              <a:off x="1645920" y="3921760"/>
              <a:ext cx="528320" cy="1463040"/>
            </a:xfrm>
            <a:prstGeom prst="arc">
              <a:avLst/>
            </a:prstGeom>
            <a:ln>
              <a:solidFill>
                <a:schemeClr val="accent1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9A6367DB-88F4-4E6A-99E7-CE3F2AD69F16}"/>
                </a:ext>
              </a:extLst>
            </p:cNvPr>
            <p:cNvSpPr/>
            <p:nvPr/>
          </p:nvSpPr>
          <p:spPr>
            <a:xfrm flipV="1">
              <a:off x="1645920" y="3830320"/>
              <a:ext cx="528320" cy="1463040"/>
            </a:xfrm>
            <a:prstGeom prst="arc">
              <a:avLst/>
            </a:prstGeom>
            <a:ln>
              <a:solidFill>
                <a:schemeClr val="accent1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E5E4AD9-8B1E-4642-A2E2-BD54D5926084}"/>
              </a:ext>
            </a:extLst>
          </p:cNvPr>
          <p:cNvGrpSpPr/>
          <p:nvPr/>
        </p:nvGrpSpPr>
        <p:grpSpPr>
          <a:xfrm rot="10800000">
            <a:off x="939384" y="1421349"/>
            <a:ext cx="528320" cy="1604191"/>
            <a:chOff x="1645920" y="3830320"/>
            <a:chExt cx="528320" cy="1554480"/>
          </a:xfrm>
        </p:grpSpPr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3A29AB73-B4C8-4C6E-91DE-0AC90AACECA3}"/>
                </a:ext>
              </a:extLst>
            </p:cNvPr>
            <p:cNvSpPr/>
            <p:nvPr/>
          </p:nvSpPr>
          <p:spPr>
            <a:xfrm>
              <a:off x="1645920" y="3921760"/>
              <a:ext cx="528320" cy="1463040"/>
            </a:xfrm>
            <a:prstGeom prst="arc">
              <a:avLst/>
            </a:prstGeom>
            <a:ln>
              <a:solidFill>
                <a:srgbClr val="FF0000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DF04B0FF-3D5D-442B-926C-F415D4EA4B7B}"/>
                </a:ext>
              </a:extLst>
            </p:cNvPr>
            <p:cNvSpPr/>
            <p:nvPr/>
          </p:nvSpPr>
          <p:spPr>
            <a:xfrm flipV="1">
              <a:off x="1645920" y="3830320"/>
              <a:ext cx="528320" cy="1463040"/>
            </a:xfrm>
            <a:prstGeom prst="arc">
              <a:avLst/>
            </a:prstGeom>
            <a:ln>
              <a:solidFill>
                <a:srgbClr val="FF0000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40D28D9-FF2F-4D1B-98B2-D12EE9CD5E4F}"/>
              </a:ext>
            </a:extLst>
          </p:cNvPr>
          <p:cNvGrpSpPr/>
          <p:nvPr/>
        </p:nvGrpSpPr>
        <p:grpSpPr>
          <a:xfrm rot="10800000">
            <a:off x="1996723" y="1434654"/>
            <a:ext cx="528320" cy="1604191"/>
            <a:chOff x="1645920" y="3830320"/>
            <a:chExt cx="528320" cy="1554480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BF24C70B-43EA-4BC4-85AE-F582910623DB}"/>
                </a:ext>
              </a:extLst>
            </p:cNvPr>
            <p:cNvSpPr/>
            <p:nvPr/>
          </p:nvSpPr>
          <p:spPr>
            <a:xfrm>
              <a:off x="1645920" y="3921760"/>
              <a:ext cx="528320" cy="1463040"/>
            </a:xfrm>
            <a:prstGeom prst="arc">
              <a:avLst/>
            </a:prstGeom>
            <a:ln>
              <a:solidFill>
                <a:srgbClr val="FF0000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94361753-2EC0-420B-8643-590A4478E09E}"/>
                </a:ext>
              </a:extLst>
            </p:cNvPr>
            <p:cNvSpPr/>
            <p:nvPr/>
          </p:nvSpPr>
          <p:spPr>
            <a:xfrm flipV="1">
              <a:off x="1645920" y="3830320"/>
              <a:ext cx="528320" cy="1463040"/>
            </a:xfrm>
            <a:prstGeom prst="arc">
              <a:avLst/>
            </a:prstGeom>
            <a:ln>
              <a:solidFill>
                <a:srgbClr val="FF0000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79BC1C2-3833-46D2-B152-4E0F6F3D4919}"/>
              </a:ext>
            </a:extLst>
          </p:cNvPr>
          <p:cNvGrpSpPr/>
          <p:nvPr/>
        </p:nvGrpSpPr>
        <p:grpSpPr>
          <a:xfrm rot="10800000">
            <a:off x="3078125" y="1447959"/>
            <a:ext cx="528320" cy="1604191"/>
            <a:chOff x="1645920" y="3830320"/>
            <a:chExt cx="528320" cy="1554480"/>
          </a:xfrm>
        </p:grpSpPr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65F0AA25-8725-47EB-9A0E-08BCF7E29018}"/>
                </a:ext>
              </a:extLst>
            </p:cNvPr>
            <p:cNvSpPr/>
            <p:nvPr/>
          </p:nvSpPr>
          <p:spPr>
            <a:xfrm>
              <a:off x="1645920" y="3921760"/>
              <a:ext cx="528320" cy="1463040"/>
            </a:xfrm>
            <a:prstGeom prst="arc">
              <a:avLst/>
            </a:prstGeom>
            <a:ln>
              <a:solidFill>
                <a:srgbClr val="FF0000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2B2C11AF-C7C6-4BD4-BBBD-6442797E61A3}"/>
                </a:ext>
              </a:extLst>
            </p:cNvPr>
            <p:cNvSpPr/>
            <p:nvPr/>
          </p:nvSpPr>
          <p:spPr>
            <a:xfrm flipV="1">
              <a:off x="1645920" y="3830320"/>
              <a:ext cx="528320" cy="1463040"/>
            </a:xfrm>
            <a:prstGeom prst="arc">
              <a:avLst/>
            </a:prstGeom>
            <a:ln>
              <a:solidFill>
                <a:srgbClr val="FF0000"/>
              </a:solidFill>
              <a:headEnd type="triangle" w="lg" len="lg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C9899C3-702C-4621-8952-1BE1BD838F40}"/>
              </a:ext>
            </a:extLst>
          </p:cNvPr>
          <p:cNvSpPr txBox="1"/>
          <p:nvPr/>
        </p:nvSpPr>
        <p:spPr>
          <a:xfrm>
            <a:off x="741126" y="1883874"/>
            <a:ext cx="35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157DAD-29CA-42CF-9FD6-94721CF420D8}"/>
              </a:ext>
            </a:extLst>
          </p:cNvPr>
          <p:cNvSpPr txBox="1"/>
          <p:nvPr/>
        </p:nvSpPr>
        <p:spPr>
          <a:xfrm>
            <a:off x="1797635" y="1883874"/>
            <a:ext cx="35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A8D0F6C-D7C6-48EF-A15C-0518BD517AD2}"/>
              </a:ext>
            </a:extLst>
          </p:cNvPr>
          <p:cNvSpPr txBox="1"/>
          <p:nvPr/>
        </p:nvSpPr>
        <p:spPr>
          <a:xfrm>
            <a:off x="2886228" y="1883874"/>
            <a:ext cx="35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8090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4" grpId="0" animBg="1"/>
      <p:bldP spid="14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9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5625</TotalTime>
  <Words>1108</Words>
  <Application>Microsoft Office PowerPoint</Application>
  <PresentationFormat>Widescreen</PresentationFormat>
  <Paragraphs>846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Mikel</dc:creator>
  <cp:lastModifiedBy>Mikel Thompson</cp:lastModifiedBy>
  <cp:revision>20</cp:revision>
  <dcterms:created xsi:type="dcterms:W3CDTF">2020-01-31T16:58:44Z</dcterms:created>
  <dcterms:modified xsi:type="dcterms:W3CDTF">2020-05-26T16:25:56Z</dcterms:modified>
</cp:coreProperties>
</file>